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3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89" r:id="rId19"/>
    <p:sldId id="274" r:id="rId20"/>
    <p:sldId id="287" r:id="rId21"/>
    <p:sldId id="27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2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786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82828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53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73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33300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96737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09661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6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70386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954093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8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122954" y="6012298"/>
            <a:ext cx="6629400" cy="55721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criminology</a:t>
            </a:r>
            <a:endParaRPr lang="en-US" sz="3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4200" y="5376862"/>
            <a:ext cx="23134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Chapter 1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83058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enforcement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639706"/>
            <a:ext cx="8229600" cy="348746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Local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Responsible for the “nuts and bolts” of law enforcement.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Counties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law enforcement office is the county sheriff.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Municipalities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Employ the majority of local police officers.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07869" y="16764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Fifty-two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ifferent systems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One for each state, the District of Columbia, and the federal government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Dual court system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Federal courts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State courts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07869" y="3048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1690689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Federal courts (three-tiered model)</a:t>
            </a:r>
          </a:p>
          <a:p>
            <a:pPr lvl="1"/>
            <a:r>
              <a:rPr lang="en-US" sz="2200" dirty="0" smtClean="0"/>
              <a:t>U.S. district courts and other specialized courts</a:t>
            </a:r>
          </a:p>
          <a:p>
            <a:pPr lvl="1"/>
            <a:r>
              <a:rPr lang="en-US" sz="2200" dirty="0" smtClean="0"/>
              <a:t>U.S. Court of Appeals</a:t>
            </a:r>
          </a:p>
          <a:p>
            <a:pPr lvl="1"/>
            <a:r>
              <a:rPr lang="en-US" sz="2200" dirty="0" smtClean="0"/>
              <a:t>United States Supreme Court</a:t>
            </a:r>
          </a:p>
          <a:p>
            <a:pPr eaLnBrk="1" hangingPunct="1"/>
            <a:r>
              <a:rPr lang="en-US" sz="2200" dirty="0" smtClean="0"/>
              <a:t>State courts</a:t>
            </a:r>
          </a:p>
          <a:p>
            <a:pPr lvl="1"/>
            <a:r>
              <a:rPr lang="en-US" sz="2200" dirty="0" smtClean="0"/>
              <a:t>Lower courts</a:t>
            </a:r>
            <a:endParaRPr lang="en-US" sz="2200" dirty="0"/>
          </a:p>
          <a:p>
            <a:pPr lvl="1"/>
            <a:r>
              <a:rPr lang="en-US" sz="2200" dirty="0" smtClean="0"/>
              <a:t>Trial courts</a:t>
            </a:r>
          </a:p>
          <a:p>
            <a:pPr lvl="1"/>
            <a:r>
              <a:rPr lang="en-US" sz="2200" dirty="0" smtClean="0"/>
              <a:t>Appellate courts</a:t>
            </a:r>
          </a:p>
          <a:p>
            <a:pPr lvl="1"/>
            <a:r>
              <a:rPr lang="en-US" sz="2200" dirty="0" smtClean="0"/>
              <a:t>State supreme court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884329" y="3048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84329" y="1447800"/>
            <a:ext cx="8183471" cy="4645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Jurisdiction</a:t>
            </a:r>
          </a:p>
          <a:p>
            <a:pPr lvl="1"/>
            <a:r>
              <a:rPr lang="en-US" sz="2200" dirty="0" smtClean="0"/>
              <a:t>Authority of the court to hear and decide cases within an area of law</a:t>
            </a:r>
          </a:p>
          <a:p>
            <a:pPr lvl="1"/>
            <a:r>
              <a:rPr lang="en-US" sz="2200" dirty="0" smtClean="0"/>
              <a:t>Three categories</a:t>
            </a:r>
          </a:p>
          <a:p>
            <a:pPr lvl="2"/>
            <a:r>
              <a:rPr lang="en-US" sz="2200" dirty="0" smtClean="0"/>
              <a:t>Limited (lower courts)</a:t>
            </a:r>
          </a:p>
          <a:p>
            <a:pPr lvl="3"/>
            <a:r>
              <a:rPr lang="en-US" sz="2200" dirty="0" smtClean="0"/>
              <a:t>Do not have power that extends to the overall administration of justice.</a:t>
            </a:r>
          </a:p>
          <a:p>
            <a:pPr lvl="2"/>
            <a:r>
              <a:rPr lang="en-US" sz="2200" dirty="0" smtClean="0"/>
              <a:t>General (major trial courts)</a:t>
            </a:r>
          </a:p>
          <a:p>
            <a:pPr lvl="3"/>
            <a:r>
              <a:rPr lang="en-US" sz="2200" dirty="0" smtClean="0"/>
              <a:t>Have the power and authority to decide any case, including appeals from lower courts.</a:t>
            </a:r>
          </a:p>
          <a:p>
            <a:pPr lvl="2"/>
            <a:r>
              <a:rPr lang="en-US" sz="2200" dirty="0" smtClean="0"/>
              <a:t>Appellate</a:t>
            </a:r>
            <a:r>
              <a:rPr lang="en-US" sz="2200" dirty="0"/>
              <a:t> </a:t>
            </a:r>
            <a:r>
              <a:rPr lang="en-US" sz="2200" dirty="0" smtClean="0"/>
              <a:t>(appeals courts)</a:t>
            </a:r>
          </a:p>
          <a:p>
            <a:pPr lvl="3"/>
            <a:r>
              <a:rPr lang="en-US" sz="2200" dirty="0" smtClean="0"/>
              <a:t>Limited in jurisdiction to matters of appeal from lower courts and trial courts.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365126"/>
            <a:ext cx="7886700" cy="8286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558925"/>
            <a:ext cx="6705600" cy="4797426"/>
          </a:xfrm>
        </p:spPr>
        <p:txBody>
          <a:bodyPr/>
          <a:lstStyle/>
          <a:p>
            <a:pPr eaLnBrk="1" hangingPunct="1"/>
            <a:r>
              <a:rPr lang="en-US" sz="2200" dirty="0" smtClean="0"/>
              <a:t>Probation</a:t>
            </a:r>
          </a:p>
          <a:p>
            <a:pPr lvl="1"/>
            <a:r>
              <a:rPr lang="en-US" sz="2200" dirty="0" smtClean="0"/>
              <a:t>General conditions</a:t>
            </a:r>
          </a:p>
          <a:p>
            <a:pPr lvl="1">
              <a:spcAft>
                <a:spcPts val="1200"/>
              </a:spcAft>
            </a:pPr>
            <a:r>
              <a:rPr lang="en-US" sz="2200" dirty="0" smtClean="0"/>
              <a:t>Specific conditions</a:t>
            </a:r>
          </a:p>
          <a:p>
            <a:r>
              <a:rPr lang="en-US" sz="2200" dirty="0" smtClean="0"/>
              <a:t>Correctional facilities</a:t>
            </a:r>
          </a:p>
          <a:p>
            <a:pPr lvl="1"/>
            <a:r>
              <a:rPr lang="en-US" sz="2200" dirty="0" smtClean="0"/>
              <a:t>Jails</a:t>
            </a:r>
          </a:p>
          <a:p>
            <a:pPr lvl="1"/>
            <a:r>
              <a:rPr lang="en-US" sz="2200" dirty="0" smtClean="0"/>
              <a:t>Prisons</a:t>
            </a:r>
          </a:p>
          <a:p>
            <a:pPr>
              <a:spcAft>
                <a:spcPts val="1200"/>
              </a:spcAft>
            </a:pPr>
            <a:r>
              <a:rPr lang="en-US" sz="2200" dirty="0" smtClean="0"/>
              <a:t>Community </a:t>
            </a:r>
            <a:r>
              <a:rPr lang="en-US" sz="2200" dirty="0"/>
              <a:t>c</a:t>
            </a:r>
            <a:r>
              <a:rPr lang="en-US" sz="2200" dirty="0" smtClean="0"/>
              <a:t>orrections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7886700" cy="10509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Juvenile justice system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73034" y="1676400"/>
            <a:ext cx="7886700" cy="4351338"/>
          </a:xfrm>
        </p:spPr>
        <p:txBody>
          <a:bodyPr/>
          <a:lstStyle/>
          <a:p>
            <a:pPr eaLnBrk="1" hangingPunct="1"/>
            <a:r>
              <a:rPr lang="en-US" sz="2200" dirty="0" smtClean="0"/>
              <a:t>Beginning in the early 1800s, many recognized the need for a separate system for juveniles.</a:t>
            </a:r>
            <a:endParaRPr lang="en-US" sz="2200" dirty="0"/>
          </a:p>
          <a:p>
            <a:pPr eaLnBrk="1" hangingPunct="1"/>
            <a:r>
              <a:rPr lang="en-US" sz="2200" dirty="0" smtClean="0"/>
              <a:t>First comprehensive juvenile court system was initiated in 1899 in Cook County, IL.</a:t>
            </a:r>
          </a:p>
          <a:p>
            <a:pPr eaLnBrk="1" hangingPunct="1"/>
            <a:r>
              <a:rPr lang="en-US" sz="2200" dirty="0" err="1" smtClean="0"/>
              <a:t>Parens</a:t>
            </a:r>
            <a:r>
              <a:rPr lang="en-US" sz="2200" dirty="0" smtClean="0"/>
              <a:t> </a:t>
            </a:r>
            <a:r>
              <a:rPr lang="en-US" sz="2200" dirty="0" err="1" smtClean="0"/>
              <a:t>patriae</a:t>
            </a:r>
            <a:endParaRPr lang="en-US" sz="2200" dirty="0" smtClean="0"/>
          </a:p>
          <a:p>
            <a:pPr lvl="1"/>
            <a:r>
              <a:rPr lang="en-US" sz="2200" dirty="0" smtClean="0"/>
              <a:t>Parent of the country.</a:t>
            </a:r>
          </a:p>
          <a:p>
            <a:pPr lvl="1"/>
            <a:r>
              <a:rPr lang="en-US" sz="2200" dirty="0" smtClean="0"/>
              <a:t>The primary objective of processing juveniles was to determine what was in the best interest of the child.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95214" y="201611"/>
            <a:ext cx="7886700" cy="712789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Juvenile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justice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ystem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95214" y="1371600"/>
            <a:ext cx="8020186" cy="4797425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ts val="1200"/>
              </a:spcAft>
            </a:pPr>
            <a:r>
              <a:rPr lang="en-US" sz="2200" i="1" dirty="0" smtClean="0"/>
              <a:t>Kent v. United States </a:t>
            </a:r>
            <a:r>
              <a:rPr lang="en-US" sz="2200" dirty="0" smtClean="0"/>
              <a:t>(1966)</a:t>
            </a:r>
          </a:p>
          <a:p>
            <a:pPr lvl="1"/>
            <a:r>
              <a:rPr lang="en-US" sz="2200" dirty="0" smtClean="0"/>
              <a:t>First U.S. Supreme Court case to address juvenile court procedures.</a:t>
            </a:r>
          </a:p>
          <a:p>
            <a:pPr lvl="1"/>
            <a:r>
              <a:rPr lang="en-US" sz="2200" dirty="0" smtClean="0"/>
              <a:t>Juveniles facing waiver to adult court are entitled to essential due process rights.</a:t>
            </a:r>
          </a:p>
          <a:p>
            <a:pPr eaLnBrk="1" hangingPunct="1">
              <a:spcAft>
                <a:spcPts val="1200"/>
              </a:spcAft>
            </a:pPr>
            <a:r>
              <a:rPr lang="en-US" sz="2200" i="1" dirty="0" smtClean="0"/>
              <a:t>In re Gault </a:t>
            </a:r>
            <a:r>
              <a:rPr lang="en-US" sz="2200" dirty="0" smtClean="0"/>
              <a:t>(1967)</a:t>
            </a:r>
          </a:p>
          <a:p>
            <a:pPr lvl="1"/>
            <a:r>
              <a:rPr lang="en-US" sz="2200" dirty="0" smtClean="0"/>
              <a:t>U.S. Supreme Court ruled that a juvenile is entitled to right to notice of charges, right to counsel, right to confront and cross-examine witnesses, and right against self-incrimination.</a:t>
            </a:r>
          </a:p>
          <a:p>
            <a:pPr>
              <a:spcAft>
                <a:spcPts val="1200"/>
              </a:spcAft>
            </a:pPr>
            <a:r>
              <a:rPr lang="en-US" sz="2200" i="1" dirty="0" smtClean="0"/>
              <a:t>In re Winship</a:t>
            </a:r>
            <a:r>
              <a:rPr lang="en-US" sz="2200" dirty="0" smtClean="0"/>
              <a:t> (1970)</a:t>
            </a:r>
          </a:p>
          <a:p>
            <a:pPr lvl="1"/>
            <a:r>
              <a:rPr lang="en-US" sz="2200" dirty="0" smtClean="0"/>
              <a:t>Standard of proof in juvenile delinquency proceedings is proof beyond a reasonable doubt.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Juvenile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justice system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873034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Juveniles may be transferred from the juvenile justice system to the adult criminal justice system.</a:t>
            </a:r>
          </a:p>
          <a:p>
            <a:pPr eaLnBrk="1" hangingPunct="1"/>
            <a:r>
              <a:rPr lang="en-US" sz="2200" dirty="0" smtClean="0"/>
              <a:t>Transfer provisions can be categorized into three types</a:t>
            </a:r>
            <a:r>
              <a:rPr lang="en-US" sz="2200" dirty="0"/>
              <a:t>:</a:t>
            </a:r>
            <a:endParaRPr lang="en-US" sz="2200" dirty="0" smtClean="0"/>
          </a:p>
          <a:p>
            <a:pPr lvl="1"/>
            <a:r>
              <a:rPr lang="en-US" sz="2200" dirty="0" smtClean="0"/>
              <a:t>Judicial waiver</a:t>
            </a:r>
          </a:p>
          <a:p>
            <a:pPr lvl="1"/>
            <a:r>
              <a:rPr lang="en-US" sz="2200" dirty="0" smtClean="0"/>
              <a:t>Concurrent jurisdiction</a:t>
            </a:r>
          </a:p>
          <a:p>
            <a:pPr lvl="1"/>
            <a:r>
              <a:rPr lang="en-US" sz="2200" dirty="0" smtClean="0"/>
              <a:t>Statutory exclusion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 the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juvenile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criminal justice system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177641"/>
              </p:ext>
            </p:extLst>
          </p:nvPr>
        </p:nvGraphicFramePr>
        <p:xfrm>
          <a:off x="916577" y="1752600"/>
          <a:ext cx="7886700" cy="472122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43350"/>
                <a:gridCol w="3943350"/>
              </a:tblGrid>
              <a:tr h="363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Juvenile Justice System Term</a:t>
                      </a:r>
                      <a:endParaRPr lang="en-US" dirty="0"/>
                    </a:p>
                  </a:txBody>
                  <a:tcPr marL="84800" marR="84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Criminal Justice System Term</a:t>
                      </a:r>
                      <a:endParaRPr lang="en-US" dirty="0"/>
                    </a:p>
                  </a:txBody>
                  <a:tcPr marL="84800" marR="84800" anchor="ctr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Adjudication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Conviction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Adjudication hearing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Trial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Aftercare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Parole</a:t>
                      </a:r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Commitment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 to prison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Delinquent</a:t>
                      </a:r>
                      <a:r>
                        <a:rPr lang="en-US" baseline="0" dirty="0" smtClean="0"/>
                        <a:t> act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Crime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Delinquent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Criminal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Detention center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Jail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Disposition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Disposition hearing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 hearing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Institution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Prison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Petition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Indictment</a:t>
                      </a:r>
                      <a:endParaRPr lang="en-US" dirty="0"/>
                    </a:p>
                  </a:txBody>
                  <a:tcPr marL="84800" marR="84800"/>
                </a:tc>
              </a:tr>
              <a:tr h="363171">
                <a:tc>
                  <a:txBody>
                    <a:bodyPr/>
                    <a:lstStyle/>
                    <a:p>
                      <a:r>
                        <a:rPr lang="en-US" dirty="0" smtClean="0"/>
                        <a:t>Taken into</a:t>
                      </a:r>
                      <a:r>
                        <a:rPr lang="en-US" baseline="0" dirty="0" smtClean="0"/>
                        <a:t> custody</a:t>
                      </a:r>
                      <a:endParaRPr lang="en-US" dirty="0"/>
                    </a:p>
                  </a:txBody>
                  <a:tcPr marL="84800" marR="8480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Arrested</a:t>
                      </a:r>
                      <a:endParaRPr lang="en-US" dirty="0"/>
                    </a:p>
                  </a:txBody>
                  <a:tcPr marL="84800" marR="848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Introduction to </a:t>
            </a:r>
            <a:r>
              <a:rPr lang="en-US" dirty="0">
                <a:solidFill>
                  <a:srgbClr val="CF5716"/>
                </a:solidFill>
              </a:rPr>
              <a:t>c</a:t>
            </a:r>
            <a:r>
              <a:rPr lang="en-US" dirty="0" smtClean="0">
                <a:solidFill>
                  <a:srgbClr val="CF5716"/>
                </a:solidFill>
              </a:rPr>
              <a:t>omparative criminology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The study of the nature and extent of crime and criminal justice systems across societies</a:t>
            </a:r>
          </a:p>
          <a:p>
            <a:pPr eaLnBrk="1" hangingPunct="1"/>
            <a:r>
              <a:rPr lang="en-US" sz="2200" dirty="0" smtClean="0"/>
              <a:t>Should address questions such as</a:t>
            </a:r>
          </a:p>
          <a:p>
            <a:pPr lvl="1"/>
            <a:r>
              <a:rPr lang="en-US" sz="2200" dirty="0" smtClean="0"/>
              <a:t>Why do some societies have lower crime rates?</a:t>
            </a:r>
          </a:p>
          <a:p>
            <a:pPr lvl="1"/>
            <a:r>
              <a:rPr lang="en-US" sz="2200" dirty="0" smtClean="0"/>
              <a:t>What are the differences and similarities in crime definition and control across social and cultural frontiers?</a:t>
            </a:r>
          </a:p>
          <a:p>
            <a:pPr lvl="1"/>
            <a:r>
              <a:rPr lang="en-US" sz="2200" dirty="0" smtClean="0"/>
              <a:t>How do theoretical models relating to crime translate across cultures?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381001"/>
            <a:ext cx="78867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crime?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Various definitions of crime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Legalistic approach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Crime that violates the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Criminological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41488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Criteria that characterize a good theory:</a:t>
            </a:r>
          </a:p>
          <a:p>
            <a:pPr lvl="1"/>
            <a:r>
              <a:rPr lang="en-US" sz="2200" dirty="0" smtClean="0"/>
              <a:t>Parsimony</a:t>
            </a:r>
          </a:p>
          <a:p>
            <a:pPr lvl="1"/>
            <a:r>
              <a:rPr lang="en-US" sz="2200" dirty="0" smtClean="0"/>
              <a:t>Scope</a:t>
            </a:r>
          </a:p>
          <a:p>
            <a:pPr lvl="1"/>
            <a:r>
              <a:rPr lang="en-US" sz="2200" dirty="0" smtClean="0"/>
              <a:t>Logical consistency</a:t>
            </a:r>
          </a:p>
          <a:p>
            <a:pPr lvl="1"/>
            <a:r>
              <a:rPr lang="en-US" sz="2200" dirty="0" smtClean="0"/>
              <a:t>Testability</a:t>
            </a:r>
          </a:p>
          <a:p>
            <a:pPr lvl="1"/>
            <a:r>
              <a:rPr lang="en-US" sz="2200" dirty="0" smtClean="0"/>
              <a:t>Empirical validity </a:t>
            </a:r>
          </a:p>
          <a:p>
            <a:pPr lvl="1"/>
            <a:r>
              <a:rPr lang="en-US" sz="2200" dirty="0" smtClean="0"/>
              <a:t>Policy implications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7125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9144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Victimology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503" y="16764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Victimology </a:t>
            </a:r>
            <a:r>
              <a:rPr lang="en-US" sz="2200" dirty="0"/>
              <a:t>can be defined as the scientific study of victims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Victim precipitation</a:t>
            </a:r>
          </a:p>
          <a:p>
            <a:r>
              <a:rPr lang="en-US" sz="2200" dirty="0" smtClean="0"/>
              <a:t>Incidence/Prevalence </a:t>
            </a:r>
            <a:r>
              <a:rPr lang="en-US" sz="2200" dirty="0"/>
              <a:t>of </a:t>
            </a:r>
            <a:r>
              <a:rPr lang="en-US" sz="2200" dirty="0" smtClean="0"/>
              <a:t>Victimization</a:t>
            </a:r>
          </a:p>
          <a:p>
            <a:r>
              <a:rPr lang="en-US" sz="2200" dirty="0" smtClean="0"/>
              <a:t>Child </a:t>
            </a:r>
            <a:r>
              <a:rPr lang="en-US" sz="2200" dirty="0"/>
              <a:t>Abuse and </a:t>
            </a:r>
            <a:r>
              <a:rPr lang="en-US" sz="2200" dirty="0" smtClean="0"/>
              <a:t>Neglect</a:t>
            </a:r>
          </a:p>
          <a:p>
            <a:r>
              <a:rPr lang="en-US" sz="2200" dirty="0" smtClean="0"/>
              <a:t>Compensation/Restitution</a:t>
            </a:r>
          </a:p>
          <a:p>
            <a:r>
              <a:rPr lang="en-US" sz="2200" dirty="0" smtClean="0"/>
              <a:t>Victim </a:t>
            </a:r>
            <a:r>
              <a:rPr lang="en-US" sz="2200" dirty="0"/>
              <a:t>Impact Statements </a:t>
            </a:r>
            <a:endParaRPr lang="en-US" sz="2200" dirty="0" smtClean="0"/>
          </a:p>
          <a:p>
            <a:r>
              <a:rPr lang="en-US" sz="2200" dirty="0" smtClean="0"/>
              <a:t>Victim </a:t>
            </a:r>
            <a:r>
              <a:rPr lang="en-US" sz="2200" dirty="0"/>
              <a:t>Rights Awareness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5080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i="1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 in se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i="1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 </a:t>
            </a:r>
            <a:r>
              <a:rPr lang="en-US" sz="3600" i="1" dirty="0" err="1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prohibita</a:t>
            </a:r>
            <a:r>
              <a:rPr lang="en-US" sz="3600" i="1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838200" y="1847851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Mala in se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Inherently evil; 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Immoral in its nature;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Injurious in its consequence;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Without any regard of being caught or punished by the law.</a:t>
            </a:r>
          </a:p>
          <a:p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Mala </a:t>
            </a:r>
            <a:r>
              <a:rPr lang="en-US" sz="2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prohibita</a:t>
            </a:r>
            <a:endParaRPr lang="en-US" sz="2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Wrong because it is prohibited;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 inherently immoral;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Becomes immoral because its commission is expressly forbidden by positive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Deviance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38200" y="1571580"/>
            <a:ext cx="7886700" cy="200982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Deviant acts are not necessarily against the law but are considered atypical; they may be deemed immoral rather than illegal.</a:t>
            </a:r>
          </a:p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mala in se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are considered highly deviant, which is not necessarily the case for </a:t>
            </a:r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mala prohibita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348977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criminology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criminal justice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1833335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Criminology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Scientific study of crime.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Criminal justice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various criminal justice agencies and institutions (e.g., police, courts, and corrections) are interrelated and work together for common goals.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38200" y="348977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Consensus and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 perspectives </a:t>
            </a:r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crime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Consensus perspective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Formal system of laws and the enforcement of those laws incorporating the norms in society on which there is a broad normative consensus.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Conflict perspective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Maintains there is a conflict between various groups with different interests in society.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Conflict is resolved when the group in power achieves control.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29019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Criminal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justice system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77389" y="1810385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Three goals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crime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Prevent crime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and maintain justice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Law enforcement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Courts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9019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enforcement</a:t>
            </a:r>
            <a:endParaRPr lang="en-US" sz="3600" dirty="0">
              <a:solidFill>
                <a:srgbClr val="CF57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68680" y="1810385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Federal 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Enforce specific statutes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Highly specialized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Agencies include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Federal Bureau of Investigation (FBI)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Drug Enforcement Administration (DEA)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U.S. Secret Service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U.S. Marshals Service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Bureau of Alcohol, Tobacco, Firearms, and Explosives (ATF)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298903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 </a:t>
            </a:r>
            <a:r>
              <a:rPr lang="en-US" sz="3600" dirty="0" smtClean="0">
                <a:solidFill>
                  <a:srgbClr val="CF57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enforcement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01337" y="1814739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first state police agency was the Texas Rangers (founded by Stephen Austin in 1823).</a:t>
            </a:r>
          </a:p>
          <a:p>
            <a:pPr lvl="1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Two models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State police</a:t>
            </a:r>
          </a:p>
          <a:p>
            <a:pPr lvl="3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police powers.</a:t>
            </a:r>
          </a:p>
          <a:p>
            <a:pPr lvl="3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Enforce state laws, conduct routine patrols, and regulate traffic.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Highway patrol</a:t>
            </a:r>
          </a:p>
          <a:p>
            <a:pPr lvl="3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focus is to enforce laws that govern the operation of motor vehicles on public roads and highways.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918</TotalTime>
  <Words>876</Words>
  <Application>Microsoft Office PowerPoint</Application>
  <PresentationFormat>On-screen Show (4:3)</PresentationFormat>
  <Paragraphs>168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Presentation1</vt:lpstr>
      <vt:lpstr>PowerPoint Presentation</vt:lpstr>
      <vt:lpstr>What is a crime?</vt:lpstr>
      <vt:lpstr>Mala in se and Mala prohibita crimes</vt:lpstr>
      <vt:lpstr>Deviance</vt:lpstr>
      <vt:lpstr>What is criminology and criminal justice?</vt:lpstr>
      <vt:lpstr>Consensus and conflict perspectives of crime</vt:lpstr>
      <vt:lpstr>Criminal justice system</vt:lpstr>
      <vt:lpstr>Law enforcement</vt:lpstr>
      <vt:lpstr>Law enforcement</vt:lpstr>
      <vt:lpstr>Law enforcement</vt:lpstr>
      <vt:lpstr>Courts</vt:lpstr>
      <vt:lpstr>Courts</vt:lpstr>
      <vt:lpstr>Courts</vt:lpstr>
      <vt:lpstr>Corrections</vt:lpstr>
      <vt:lpstr>Juvenile justice system</vt:lpstr>
      <vt:lpstr>Juvenile justice system</vt:lpstr>
      <vt:lpstr>Juvenile justice system</vt:lpstr>
      <vt:lpstr>Comparing the juvenile and criminal justice system</vt:lpstr>
      <vt:lpstr>Introduction to comparative criminology</vt:lpstr>
      <vt:lpstr>Criminological theory</vt:lpstr>
      <vt:lpstr>Victimology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61</cp:revision>
  <dcterms:created xsi:type="dcterms:W3CDTF">2013-03-02T03:04:06Z</dcterms:created>
  <dcterms:modified xsi:type="dcterms:W3CDTF">2017-02-13T16:00:33Z</dcterms:modified>
</cp:coreProperties>
</file>